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charts/chart2.xml" ContentType="application/vnd.openxmlformats-officedocument.drawingml.char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slides/slide1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726" r:id="rId2"/>
  </p:sldMasterIdLst>
  <p:notesMasterIdLst>
    <p:notesMasterId r:id="rId32"/>
  </p:notesMasterIdLst>
  <p:handoutMasterIdLst>
    <p:handoutMasterId r:id="rId33"/>
  </p:handoutMasterIdLst>
  <p:sldIdLst>
    <p:sldId id="330" r:id="rId3"/>
    <p:sldId id="324" r:id="rId4"/>
    <p:sldId id="316" r:id="rId5"/>
    <p:sldId id="314" r:id="rId6"/>
    <p:sldId id="261" r:id="rId7"/>
    <p:sldId id="319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4" r:id="rId17"/>
    <p:sldId id="276" r:id="rId18"/>
    <p:sldId id="264" r:id="rId19"/>
    <p:sldId id="299" r:id="rId20"/>
    <p:sldId id="320" r:id="rId21"/>
    <p:sldId id="300" r:id="rId22"/>
    <p:sldId id="321" r:id="rId23"/>
    <p:sldId id="297" r:id="rId24"/>
    <p:sldId id="301" r:id="rId25"/>
    <p:sldId id="313" r:id="rId26"/>
    <p:sldId id="312" r:id="rId27"/>
    <p:sldId id="311" r:id="rId28"/>
    <p:sldId id="310" r:id="rId29"/>
    <p:sldId id="338" r:id="rId30"/>
    <p:sldId id="277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</p:showPr>
  <p:clrMru>
    <a:srgbClr val="586B7A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73086" autoAdjust="0"/>
  </p:normalViewPr>
  <p:slideViewPr>
    <p:cSldViewPr snapToGrid="0" snapToObjects="1">
      <p:cViewPr varScale="1">
        <p:scale>
          <a:sx n="150" d="100"/>
          <a:sy n="150" d="100"/>
        </p:scale>
        <p:origin x="-1256" y="-96"/>
      </p:cViewPr>
      <p:guideLst>
        <p:guide orient="horz" pos="1255"/>
        <p:guide pos="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arrat\Documents\CA%20foster\output\noprob\demochar_416NP_newre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arrat\Documents\CA%20foster\output\noprob\demochar_416NP_newre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33398279162166"/>
          <c:y val="0.148929352580928"/>
          <c:w val="0.534650830840966"/>
          <c:h val="0.641235582154877"/>
        </c:manualLayout>
      </c:layout>
      <c:pieChart>
        <c:varyColors val="1"/>
        <c:firstSliceAng val="130"/>
      </c:pieChart>
    </c:plotArea>
    <c:plotVisOnly val="1"/>
  </c:chart>
  <c:spPr>
    <a:ln>
      <a:noFill/>
    </a:ln>
  </c:spPr>
  <c:txPr>
    <a:bodyPr/>
    <a:lstStyle/>
    <a:p>
      <a:pPr>
        <a:defRPr sz="12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04176900039311"/>
          <c:y val="0.189235928842229"/>
          <c:w val="0.550272194996602"/>
          <c:h val="0.719715767236414"/>
        </c:manualLayout>
      </c:layout>
      <c:pieChart>
        <c:varyColors val="1"/>
        <c:firstSliceAng val="90"/>
      </c:pieChart>
    </c:plotArea>
    <c:plotVisOnly val="1"/>
  </c:chart>
  <c:spPr>
    <a:ln>
      <a:noFill/>
    </a:ln>
  </c:spPr>
  <c:txPr>
    <a:bodyPr/>
    <a:lstStyle/>
    <a:p>
      <a:pPr>
        <a:defRPr sz="12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F78FD-BA90-8548-8468-546CE35E489D}" type="datetimeFigureOut">
              <a:rPr lang="en-US" smtClean="0"/>
              <a:pPr/>
              <a:t>5/5/14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233D8-38BD-BB48-8635-39AF95CCEC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B2E6936-AD6E-48B3-99C3-56E0F69DB001}" type="datetimeFigureOut">
              <a:rPr lang="en-US"/>
              <a:pPr/>
              <a:t>5/5/14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7573F9E-2A83-47DA-B29A-43D22002EC8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3F9E-2A83-47DA-B29A-43D22002EC8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20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g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FTL-logo-outlin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5854700"/>
            <a:ext cx="34448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936" y="1748480"/>
            <a:ext cx="4296142" cy="322222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aph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g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4" y="574882"/>
            <a:ext cx="80549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1256099"/>
            <a:ext cx="8054974" cy="736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1825" y="1141413"/>
            <a:ext cx="8850313" cy="1587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r 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g-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bg-1.jpg"/>
          <p:cNvPicPr>
            <a:picLocks noChangeAspect="1"/>
          </p:cNvPicPr>
          <p:nvPr userDrawn="1"/>
        </p:nvPicPr>
        <p:blipFill>
          <a:blip r:embed="rId3"/>
          <a:srcRect l="5086" t="37778"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relwest-at-wested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5325" y="274638"/>
            <a:ext cx="2387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36220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828800" y="1143000"/>
            <a:ext cx="533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6600" b="1" dirty="0">
                <a:solidFill>
                  <a:srgbClr val="15287B"/>
                </a:solidFill>
                <a:latin typeface="Calibri"/>
                <a:cs typeface="Arial" pitchFamily="34" charset="0"/>
              </a:rPr>
              <a:t>WELCOME!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or 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-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379131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36220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title 8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50000"/>
              </a:lnSpc>
              <a:spcBef>
                <a:spcPts val="500"/>
              </a:spcBef>
              <a:buNone/>
              <a:defRPr sz="2400" b="1" cap="none" spc="4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7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752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000"/>
              </a:lnSpc>
              <a:spcAft>
                <a:spcPts val="0"/>
              </a:spcAft>
              <a:defRPr sz="4400" b="0">
                <a:solidFill>
                  <a:schemeClr val="tx1"/>
                </a:solidFill>
                <a:latin typeface="+mj-lt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edium Header Are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-3B.jpg"/>
          <p:cNvPicPr>
            <a:picLocks noChangeAspect="1"/>
          </p:cNvPicPr>
          <p:nvPr userDrawn="1"/>
        </p:nvPicPr>
        <p:blipFill>
          <a:blip r:embed="rId2"/>
          <a:srcRect t="42180"/>
          <a:stretch>
            <a:fillRect/>
          </a:stretch>
        </p:blipFill>
        <p:spPr bwMode="auto">
          <a:xfrm>
            <a:off x="0" y="7620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1464731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219200" y="1600200"/>
            <a:ext cx="7315200" cy="40386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edium Header Area with Area for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-3B.jpg"/>
          <p:cNvPicPr>
            <a:picLocks noChangeAspect="1"/>
          </p:cNvPicPr>
          <p:nvPr userDrawn="1"/>
        </p:nvPicPr>
        <p:blipFill>
          <a:blip r:embed="rId2"/>
          <a:srcRect t="42180"/>
          <a:stretch>
            <a:fillRect/>
          </a:stretch>
        </p:blipFill>
        <p:spPr bwMode="auto">
          <a:xfrm>
            <a:off x="0" y="7620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1464731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relwest-at-wested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8"/>
          <p:cNvSpPr>
            <a:spLocks noGrp="1"/>
          </p:cNvSpPr>
          <p:nvPr>
            <p:ph sz="quarter" idx="10"/>
          </p:nvPr>
        </p:nvSpPr>
        <p:spPr>
          <a:xfrm>
            <a:off x="1219200" y="1828800"/>
            <a:ext cx="7315200" cy="37338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None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Medium Header Area with Area for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464731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 descr="bg-3B.jpg"/>
          <p:cNvPicPr>
            <a:picLocks noChangeAspect="1"/>
          </p:cNvPicPr>
          <p:nvPr userDrawn="1"/>
        </p:nvPicPr>
        <p:blipFill>
          <a:blip r:embed="rId2"/>
          <a:srcRect t="42180"/>
          <a:stretch>
            <a:fillRect/>
          </a:stretch>
        </p:blipFill>
        <p:spPr bwMode="auto">
          <a:xfrm>
            <a:off x="0" y="7620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relwest-at-wested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981200"/>
          <a:ext cx="7086600" cy="3657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4572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6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mall Heade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-3B.jpg"/>
          <p:cNvPicPr>
            <a:picLocks noChangeAspect="1"/>
          </p:cNvPicPr>
          <p:nvPr userDrawn="1"/>
        </p:nvPicPr>
        <p:blipFill>
          <a:blip r:embed="rId2"/>
          <a:srcRect t="55157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1083731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6680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relwest-at-wested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219200" y="1295400"/>
            <a:ext cx="7315200" cy="44958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mall Headeer with 2 Tex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g-3B.jpg"/>
          <p:cNvPicPr>
            <a:picLocks noChangeAspect="1"/>
          </p:cNvPicPr>
          <p:nvPr userDrawn="1"/>
        </p:nvPicPr>
        <p:blipFill>
          <a:blip r:embed="rId2"/>
          <a:srcRect t="55157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1083731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6680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relwest-at-wested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838200" y="1295400"/>
            <a:ext cx="3581400" cy="4495800"/>
          </a:xfrm>
          <a:prstGeom prst="rect">
            <a:avLst/>
          </a:prstGeom>
          <a:solidFill>
            <a:schemeClr val="bg1"/>
          </a:solidFill>
          <a:ln w="15240" cap="rnd">
            <a:solidFill>
              <a:schemeClr val="bg2"/>
            </a:solidFill>
            <a:prstDash val="sysDot"/>
          </a:ln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 vert="horz" anchor="b"/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1"/>
          </p:nvPr>
        </p:nvSpPr>
        <p:spPr>
          <a:xfrm>
            <a:off x="4876800" y="1295400"/>
            <a:ext cx="3581400" cy="4495800"/>
          </a:xfrm>
          <a:prstGeom prst="rect">
            <a:avLst/>
          </a:prstGeom>
          <a:solidFill>
            <a:schemeClr val="bg1"/>
          </a:solidFill>
          <a:ln w="15240" cap="rnd">
            <a:solidFill>
              <a:schemeClr val="bg2"/>
            </a:solidFill>
            <a:prstDash val="sysDot"/>
          </a:ln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mall Headeer with 2 Tex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g-3B.jpg"/>
          <p:cNvPicPr>
            <a:picLocks noChangeAspect="1"/>
          </p:cNvPicPr>
          <p:nvPr userDrawn="1"/>
        </p:nvPicPr>
        <p:blipFill>
          <a:blip r:embed="rId2"/>
          <a:srcRect t="55157"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1083731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38275"/>
            <a:ext cx="9144000" cy="1588"/>
          </a:xfrm>
          <a:prstGeom prst="line">
            <a:avLst/>
          </a:prstGeom>
          <a:ln w="762000" cap="flat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relwest-at-wested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0"/>
          </p:nvPr>
        </p:nvSpPr>
        <p:spPr>
          <a:xfrm>
            <a:off x="838200" y="1981200"/>
            <a:ext cx="3581400" cy="3886200"/>
          </a:xfrm>
          <a:prstGeom prst="rect">
            <a:avLst/>
          </a:prstGeom>
          <a:solidFill>
            <a:schemeClr val="bg1"/>
          </a:solidFill>
          <a:ln w="15240" cap="rnd">
            <a:solidFill>
              <a:schemeClr val="bg2"/>
            </a:solidFill>
            <a:prstDash val="sysDot"/>
          </a:ln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1"/>
          </p:nvPr>
        </p:nvSpPr>
        <p:spPr>
          <a:xfrm>
            <a:off x="4876800" y="1981200"/>
            <a:ext cx="3581400" cy="3886200"/>
          </a:xfrm>
          <a:prstGeom prst="rect">
            <a:avLst/>
          </a:prstGeom>
          <a:solidFill>
            <a:schemeClr val="bg1"/>
          </a:solidFill>
          <a:ln w="15240" cap="rnd">
            <a:solidFill>
              <a:schemeClr val="bg2"/>
            </a:solidFill>
            <a:prstDash val="sysDot"/>
          </a:ln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Content Placeholder 8"/>
          <p:cNvSpPr>
            <a:spLocks noGrp="1"/>
          </p:cNvSpPr>
          <p:nvPr>
            <p:ph sz="quarter" idx="12"/>
          </p:nvPr>
        </p:nvSpPr>
        <p:spPr>
          <a:xfrm>
            <a:off x="838200" y="1219200"/>
            <a:ext cx="3581400" cy="457200"/>
          </a:xfrm>
          <a:prstGeom prst="rect">
            <a:avLst/>
          </a:prstGeom>
          <a:noFill/>
          <a:ln w="15240" cap="rnd">
            <a:noFill/>
            <a:prstDash val="sysDot"/>
          </a:ln>
        </p:spPr>
        <p:txBody>
          <a:bodyPr vert="horz" lIns="0" tIns="0" rIns="0" bIns="0" anchor="b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None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13"/>
          </p:nvPr>
        </p:nvSpPr>
        <p:spPr>
          <a:xfrm>
            <a:off x="4876800" y="1219200"/>
            <a:ext cx="3581400" cy="457200"/>
          </a:xfrm>
          <a:prstGeom prst="rect">
            <a:avLst/>
          </a:prstGeom>
          <a:noFill/>
          <a:ln w="15240" cap="rnd">
            <a:noFill/>
            <a:prstDash val="sysDot"/>
          </a:ln>
        </p:spPr>
        <p:txBody>
          <a:bodyPr vert="horz" lIns="0" tIns="0" rIns="0" bIns="0" anchor="b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None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 Slide for Larg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2400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784225" y="1511300"/>
            <a:ext cx="8567738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79051" y="1835464"/>
            <a:ext cx="6007748" cy="401020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6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83967" y="426247"/>
            <a:ext cx="7902832" cy="98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2400"/>
            <a:ext cx="3048000" cy="6705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0" y="152400"/>
            <a:ext cx="6096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0" y="0"/>
            <a:ext cx="60960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2400"/>
              </a:lnSpc>
              <a:buNone/>
              <a:defRPr sz="2300" b="1" i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1981200"/>
            <a:ext cx="2362200" cy="4267200"/>
          </a:xfrm>
          <a:prstGeom prst="rect">
            <a:avLst/>
          </a:prstGeom>
        </p:spPr>
        <p:txBody>
          <a:bodyPr vert="horz" lIns="0" tIns="0" rIns="0" bIns="0"/>
          <a:lstStyle>
            <a:lvl1pPr marL="182880" indent="-182880">
              <a:lnSpc>
                <a:spcPts val="17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4.jpg"/>
          <p:cNvPicPr>
            <a:picLocks noChangeAspect="1"/>
          </p:cNvPicPr>
          <p:nvPr userDrawn="1"/>
        </p:nvPicPr>
        <p:blipFill>
          <a:blip r:embed="rId2"/>
          <a:srcRect l="16319" t="17577" b="15480"/>
          <a:stretch>
            <a:fillRect/>
          </a:stretch>
        </p:blipFill>
        <p:spPr bwMode="auto">
          <a:xfrm>
            <a:off x="0" y="1219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relwest-at-wested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g-3B.jpg"/>
          <p:cNvPicPr>
            <a:picLocks noChangeAspect="1"/>
          </p:cNvPicPr>
          <p:nvPr userDrawn="1"/>
        </p:nvPicPr>
        <p:blipFill>
          <a:blip r:embed="rId4"/>
          <a:srcRect t="55157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7613"/>
            <a:ext cx="9144000" cy="1587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>
            <a:spLocks noGrp="1"/>
          </p:cNvSpPr>
          <p:nvPr>
            <p:ph sz="quarter" idx="11"/>
          </p:nvPr>
        </p:nvSpPr>
        <p:spPr>
          <a:xfrm>
            <a:off x="3810000" y="1447800"/>
            <a:ext cx="4953000" cy="4419600"/>
          </a:xfrm>
          <a:prstGeom prst="rect">
            <a:avLst/>
          </a:prstGeom>
          <a:solidFill>
            <a:schemeClr val="bg1"/>
          </a:solidFill>
          <a:ln w="15240" cap="rnd">
            <a:solidFill>
              <a:schemeClr val="bg2"/>
            </a:solidFill>
            <a:prstDash val="sysDot"/>
          </a:ln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itle 1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838200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west-at-wested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ic2.jpg"/>
          <p:cNvPicPr>
            <a:picLocks noChangeAspect="1"/>
          </p:cNvPicPr>
          <p:nvPr userDrawn="1"/>
        </p:nvPicPr>
        <p:blipFill>
          <a:blip r:embed="rId3"/>
          <a:srcRect l="8281" r="8907"/>
          <a:stretch>
            <a:fillRect/>
          </a:stretch>
        </p:blipFill>
        <p:spPr bwMode="auto">
          <a:xfrm>
            <a:off x="0" y="25654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g-3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57175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1752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000"/>
              </a:lnSpc>
              <a:spcAft>
                <a:spcPts val="0"/>
              </a:spcAft>
              <a:defRPr sz="4800" b="0">
                <a:solidFill>
                  <a:schemeClr val="tx1"/>
                </a:solidFill>
                <a:latin typeface="+mj-lt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-6.jpg"/>
          <p:cNvPicPr>
            <a:picLocks noChangeAspect="1"/>
          </p:cNvPicPr>
          <p:nvPr userDrawn="1"/>
        </p:nvPicPr>
        <p:blipFill>
          <a:blip r:embed="rId2"/>
          <a:srcRect r="60463"/>
          <a:stretch>
            <a:fillRect/>
          </a:stretch>
        </p:blipFill>
        <p:spPr bwMode="auto">
          <a:xfrm>
            <a:off x="0" y="0"/>
            <a:ext cx="3614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relwest-at-wested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g-3B.jpg"/>
          <p:cNvPicPr>
            <a:picLocks noChangeAspect="1"/>
          </p:cNvPicPr>
          <p:nvPr userDrawn="1"/>
        </p:nvPicPr>
        <p:blipFill>
          <a:blip r:embed="rId4"/>
          <a:srcRect t="42180"/>
          <a:stretch>
            <a:fillRect/>
          </a:stretch>
        </p:blipFill>
        <p:spPr bwMode="auto">
          <a:xfrm>
            <a:off x="3657600" y="76200"/>
            <a:ext cx="5486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3657600" y="1464731"/>
            <a:ext cx="5486399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57600" y="1447800"/>
            <a:ext cx="54864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1"/>
          <p:cNvSpPr>
            <a:spLocks noGrp="1"/>
          </p:cNvSpPr>
          <p:nvPr>
            <p:ph type="title"/>
          </p:nvPr>
        </p:nvSpPr>
        <p:spPr>
          <a:xfrm>
            <a:off x="3886200" y="304800"/>
            <a:ext cx="5105400" cy="1143000"/>
          </a:xfrm>
          <a:prstGeom prst="rect">
            <a:avLst/>
          </a:prstGeom>
        </p:spPr>
        <p:txBody>
          <a:bodyPr vert="horz" anchor="b"/>
          <a:lstStyle>
            <a:lvl1pPr algn="ctr">
              <a:lnSpc>
                <a:spcPts val="32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8"/>
          <p:cNvSpPr>
            <a:spLocks noGrp="1"/>
          </p:cNvSpPr>
          <p:nvPr>
            <p:ph sz="quarter" idx="11"/>
          </p:nvPr>
        </p:nvSpPr>
        <p:spPr>
          <a:xfrm>
            <a:off x="4267200" y="1676400"/>
            <a:ext cx="4495800" cy="4191000"/>
          </a:xfrm>
          <a:prstGeom prst="rect">
            <a:avLst/>
          </a:prstGeom>
          <a:solidFill>
            <a:schemeClr val="bg1"/>
          </a:solidFill>
          <a:ln w="15240" cap="rnd">
            <a:solidFill>
              <a:schemeClr val="bg2"/>
            </a:solidFill>
            <a:prstDash val="sysDot"/>
          </a:ln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438400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5" name="Picture 3" descr="bg-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7" name="Picture 5" descr="pic3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27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2505075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/>
          <p:cNvSpPr>
            <a:spLocks noGrp="1"/>
          </p:cNvSpPr>
          <p:nvPr>
            <p:ph sz="quarter" idx="10"/>
          </p:nvPr>
        </p:nvSpPr>
        <p:spPr>
          <a:xfrm>
            <a:off x="2590800" y="2743200"/>
            <a:ext cx="5943600" cy="32004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5943600" cy="2209800"/>
          </a:xfrm>
          <a:prstGeom prst="rect">
            <a:avLst/>
          </a:prstGeom>
        </p:spPr>
        <p:txBody>
          <a:bodyPr vert="horz" anchor="b"/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-3B.jpg"/>
          <p:cNvPicPr>
            <a:picLocks noChangeAspect="1"/>
          </p:cNvPicPr>
          <p:nvPr userDrawn="1"/>
        </p:nvPicPr>
        <p:blipFill>
          <a:blip r:embed="rId2"/>
          <a:srcRect t="42180"/>
          <a:stretch>
            <a:fillRect/>
          </a:stretch>
        </p:blipFill>
        <p:spPr bwMode="auto">
          <a:xfrm>
            <a:off x="0" y="7620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3386667" y="1464731"/>
            <a:ext cx="5757333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7" name="Picture 5" descr="relwest-at-wested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relwest-at-wested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ic1.jpg"/>
          <p:cNvPicPr>
            <a:picLocks noChangeAspect="1"/>
          </p:cNvPicPr>
          <p:nvPr userDrawn="1"/>
        </p:nvPicPr>
        <p:blipFill>
          <a:blip r:embed="rId4"/>
          <a:srcRect l="12000" t="17915" b="3909"/>
          <a:stretch>
            <a:fillRect/>
          </a:stretch>
        </p:blipFill>
        <p:spPr bwMode="auto">
          <a:xfrm>
            <a:off x="-7938" y="1465263"/>
            <a:ext cx="33528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8"/>
          <p:cNvSpPr>
            <a:spLocks noGrp="1"/>
          </p:cNvSpPr>
          <p:nvPr>
            <p:ph sz="quarter" idx="10"/>
          </p:nvPr>
        </p:nvSpPr>
        <p:spPr>
          <a:xfrm>
            <a:off x="3581400" y="1676400"/>
            <a:ext cx="5029200" cy="43434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itle 1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1143000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5.jpg"/>
          <p:cNvPicPr>
            <a:picLocks noChangeAspect="1"/>
          </p:cNvPicPr>
          <p:nvPr userDrawn="1"/>
        </p:nvPicPr>
        <p:blipFill>
          <a:blip r:embed="rId2"/>
          <a:srcRect l="10600" r="11864"/>
          <a:stretch>
            <a:fillRect/>
          </a:stretch>
        </p:blipFill>
        <p:spPr bwMode="auto">
          <a:xfrm>
            <a:off x="0" y="1447800"/>
            <a:ext cx="33448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g-3B.jpg"/>
          <p:cNvPicPr>
            <a:picLocks noChangeAspect="1"/>
          </p:cNvPicPr>
          <p:nvPr userDrawn="1"/>
        </p:nvPicPr>
        <p:blipFill>
          <a:blip r:embed="rId3"/>
          <a:srcRect t="42180"/>
          <a:stretch>
            <a:fillRect/>
          </a:stretch>
        </p:blipFill>
        <p:spPr bwMode="auto">
          <a:xfrm>
            <a:off x="0" y="7620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386667" y="1464731"/>
            <a:ext cx="5757333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6" descr="relwest-at-wested.t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relwest-at-wested.t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6248400"/>
            <a:ext cx="238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31750" cap="rnd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8"/>
          <p:cNvSpPr>
            <a:spLocks noGrp="1"/>
          </p:cNvSpPr>
          <p:nvPr>
            <p:ph sz="quarter" idx="10"/>
          </p:nvPr>
        </p:nvSpPr>
        <p:spPr>
          <a:xfrm>
            <a:off x="3581400" y="1676400"/>
            <a:ext cx="5029200" cy="43434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700"/>
              </a:lnSpc>
              <a:spcBef>
                <a:spcPts val="1500"/>
              </a:spcBef>
              <a:buSzPct val="100000"/>
              <a:buFont typeface="Lucida Grande"/>
              <a:buChar char="»"/>
              <a:defRPr sz="2500">
                <a:solidFill>
                  <a:schemeClr val="accent1"/>
                </a:solidFill>
              </a:defRPr>
            </a:lvl1pPr>
            <a:lvl2pPr marL="548640" indent="-18288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lnSpc>
                <a:spcPts val="18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itle 1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1143000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cs typeface="+mn-cs"/>
              </a:defRPr>
            </a:lvl1pPr>
          </a:lstStyle>
          <a:p>
            <a:pPr defTabSz="914400">
              <a:defRPr/>
            </a:pPr>
            <a:fld id="{A2F87CF5-A7B6-4C6B-A657-0BA3B91D0593}" type="datetime1">
              <a:rPr lang="en-US" sz="2400">
                <a:solidFill>
                  <a:srgbClr val="4A322E"/>
                </a:solidFill>
              </a:rPr>
              <a:pPr defTabSz="914400">
                <a:defRPr/>
              </a:pPr>
              <a:t>5/5/14</a:t>
            </a:fld>
            <a:endParaRPr lang="en-US" sz="2400" dirty="0">
              <a:solidFill>
                <a:srgbClr val="4A32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Times New Roman" charset="0"/>
                <a:cs typeface="+mn-cs"/>
              </a:defRPr>
            </a:lvl1pPr>
          </a:lstStyle>
          <a:p>
            <a:pPr defTabSz="914400">
              <a:defRPr/>
            </a:pPr>
            <a:endParaRPr lang="en-US" sz="2400">
              <a:solidFill>
                <a:srgbClr val="4A32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cs typeface="+mn-cs"/>
              </a:defRPr>
            </a:lvl1pPr>
          </a:lstStyle>
          <a:p>
            <a:pPr defTabSz="914400">
              <a:defRPr/>
            </a:pPr>
            <a:fld id="{2AE23826-9014-40D8-9556-5D4AA9E46A3D}" type="slidenum">
              <a:rPr lang="en-US" sz="2400">
                <a:solidFill>
                  <a:srgbClr val="4A322E"/>
                </a:solidFill>
              </a:rPr>
              <a:pPr defTabSz="914400">
                <a:defRPr/>
              </a:pPr>
              <a:t>‹#›</a:t>
            </a:fld>
            <a:endParaRPr lang="en-US" sz="2400" dirty="0">
              <a:solidFill>
                <a:srgbClr val="4A322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52400"/>
            <a:ext cx="3048000" cy="6705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0" y="152400"/>
            <a:ext cx="6096000" cy="2971800"/>
          </a:xfrm>
          <a:prstGeom prst="rect">
            <a:avLst/>
          </a:prstGeom>
          <a:gradFill flip="none" rotWithShape="1">
            <a:gsLst>
              <a:gs pos="0">
                <a:srgbClr val="D0DFDD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276600" y="685800"/>
            <a:ext cx="23622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4400">
              <a:defRPr/>
            </a:pPr>
            <a:r>
              <a:rPr lang="en-US" sz="1600" b="1" spc="300" dirty="0">
                <a:solidFill>
                  <a:srgbClr val="D5E7D1">
                    <a:lumMod val="50000"/>
                  </a:srgbClr>
                </a:solidFill>
                <a:latin typeface="Calibri"/>
                <a:cs typeface="Arial" pitchFamily="34" charset="0"/>
              </a:rPr>
              <a:t>GOAL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048000" y="0"/>
            <a:ext cx="60960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2400"/>
              </a:lnSpc>
              <a:buNone/>
              <a:defRPr sz="2300" b="1" i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276600" y="2667000"/>
            <a:ext cx="5486400" cy="34290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1981200"/>
            <a:ext cx="2362200" cy="4267200"/>
          </a:xfrm>
          <a:prstGeom prst="rect">
            <a:avLst/>
          </a:prstGeom>
        </p:spPr>
        <p:txBody>
          <a:bodyPr vert="horz" lIns="0" tIns="0" rIns="0" bIns="0"/>
          <a:lstStyle>
            <a:lvl1pPr marL="182880" indent="-182880">
              <a:lnSpc>
                <a:spcPts val="17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3276600" y="990600"/>
            <a:ext cx="5410200" cy="1219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FTL-logo-outlin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38888" y="6126163"/>
            <a:ext cx="25654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79051" y="1835464"/>
            <a:ext cx="6007748" cy="401020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6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83967" y="426247"/>
            <a:ext cx="7902832" cy="98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1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784225" y="1511300"/>
            <a:ext cx="8567738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79051" y="1835464"/>
            <a:ext cx="6007748" cy="401020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6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3967" y="426247"/>
            <a:ext cx="7902832" cy="98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784225" y="1511300"/>
            <a:ext cx="8567738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79051" y="1835464"/>
            <a:ext cx="6007748" cy="401020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6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83967" y="426247"/>
            <a:ext cx="7902832" cy="98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8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784225" y="1511300"/>
            <a:ext cx="8567738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CFTL-logo-outlin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38888" y="6126163"/>
            <a:ext cx="25654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3967" y="426247"/>
            <a:ext cx="7902832" cy="98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79051" y="1835464"/>
            <a:ext cx="6007748" cy="401020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6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1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784225" y="1511300"/>
            <a:ext cx="8567738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252838" y="1818072"/>
            <a:ext cx="6433961" cy="3811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83967" y="426247"/>
            <a:ext cx="7902832" cy="98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1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784225" y="1511300"/>
            <a:ext cx="8567738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9051" y="1835464"/>
            <a:ext cx="6007748" cy="401020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6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83967" y="426247"/>
            <a:ext cx="7902832" cy="98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1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784225" y="1511300"/>
            <a:ext cx="8567738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79051" y="1835464"/>
            <a:ext cx="6007748" cy="401020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6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83967" y="426247"/>
            <a:ext cx="7902832" cy="98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g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837530"/>
            <a:ext cx="283368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1999580"/>
            <a:ext cx="2833688" cy="4126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635853" y="1999580"/>
            <a:ext cx="5050945" cy="384608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6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bg1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784225" y="581025"/>
            <a:ext cx="7902575" cy="828675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>
            <a:lvl1pPr>
              <a:defRPr sz="3000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entury Gothic"/>
                <a:ea typeface="+mj-ea"/>
                <a:cs typeface="Century Gothic"/>
              </a:rPr>
              <a:t>Click to edit Master title style. Click to edit Master title style</a:t>
            </a:r>
            <a:endParaRPr lang="en-US" dirty="0">
              <a:latin typeface="Century Gothic"/>
              <a:ea typeface="+mj-ea"/>
              <a:cs typeface="Century Gothic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84225" y="1511300"/>
            <a:ext cx="8567738" cy="1588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1427163" y="1835150"/>
            <a:ext cx="7259637" cy="40100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2600"/>
            </a:lvl1pPr>
            <a:lvl2pPr>
              <a:defRPr sz="2200"/>
            </a:lvl2pPr>
          </a:lstStyle>
          <a:p>
            <a:pPr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latin typeface="Century Gothic"/>
                <a:ea typeface="+mn-ea"/>
                <a:cs typeface="Century Gothic"/>
              </a:rPr>
              <a:t>Click to edit Master text styles. Click to edit Master text styles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2B447D"/>
                </a:solidFill>
                <a:latin typeface="Century Gothic"/>
                <a:ea typeface="+mn-ea"/>
                <a:cs typeface="Century Gothic"/>
              </a:rPr>
              <a:t>Second level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SzPct val="90000"/>
              <a:buFont typeface="Lucida Grande CE"/>
              <a:buChar char="»"/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ea typeface="+mn-ea"/>
                <a:cs typeface="Century Gothic"/>
              </a:rPr>
              <a:t>Third level</a:t>
            </a:r>
          </a:p>
          <a:p>
            <a:pPr marL="1600200" lvl="3" indent="-2286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Century Gothic"/>
                <a:ea typeface="+mn-ea"/>
                <a:cs typeface="Century Gothic"/>
              </a:rPr>
              <a:t>Fourth level</a:t>
            </a: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/>
            </a:pPr>
            <a:r>
              <a:rPr lang="en-US" dirty="0">
                <a:latin typeface="Century Gothic"/>
                <a:ea typeface="+mn-ea"/>
                <a:cs typeface="Century Gothic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Century Gothic"/>
          <a:ea typeface="MS PGothic" pitchFamily="34" charset="-128"/>
          <a:cs typeface="Century Gothic"/>
        </a:defRPr>
      </a:lvl1pPr>
      <a:lvl2pPr algn="l" defTabSz="4572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Gothic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2"/>
          </a:solidFill>
          <a:latin typeface="Century Gothic"/>
          <a:ea typeface="MS PGothic" pitchFamily="34" charset="-128"/>
          <a:cs typeface="Century Gothic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B447D"/>
          </a:solidFill>
          <a:latin typeface="Century Gothic"/>
          <a:ea typeface="MS PGothic" pitchFamily="34" charset="-128"/>
          <a:cs typeface="Century Gothic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90000"/>
        <a:buFont typeface="Lucida Grande CE" charset="-18"/>
        <a:buChar char="»"/>
        <a:defRPr sz="2000" kern="1200">
          <a:solidFill>
            <a:srgbClr val="6685CA"/>
          </a:solidFill>
          <a:latin typeface="Century Gothic"/>
          <a:ea typeface="MS PGothic" pitchFamily="34" charset="-128"/>
          <a:cs typeface="Century Gothic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Century Gothic"/>
          <a:ea typeface="MS PGothic" pitchFamily="34" charset="-128"/>
          <a:cs typeface="Century Gothic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Century Gothic"/>
          <a:ea typeface="MS PGothic" pitchFamily="34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sz="2400" dirty="0">
              <a:solidFill>
                <a:srgbClr val="4A322E"/>
              </a:solidFill>
              <a:latin typeface="Times New Roman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59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1F671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1F671D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1F671D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1F671D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1F671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F671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F671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F671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F671D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257622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376EAB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D5E7D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5"/>
          <p:cNvSpPr>
            <a:spLocks noGrp="1"/>
          </p:cNvSpPr>
          <p:nvPr>
            <p:ph type="title"/>
          </p:nvPr>
        </p:nvSpPr>
        <p:spPr bwMode="auto">
          <a:xfrm>
            <a:off x="4411663" y="1556657"/>
            <a:ext cx="4295775" cy="3222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entury Gothic" pitchFamily="34" charset="0"/>
              </a:rPr>
              <a:t>The Invisible Achievement Gap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		</a:t>
            </a:r>
            <a:r>
              <a:rPr lang="en-US" sz="2800" dirty="0" smtClean="0">
                <a:latin typeface="Century Gothic" pitchFamily="34" charset="0"/>
              </a:rPr>
              <a:t>October 17, 2013</a:t>
            </a:r>
            <a:br>
              <a:rPr lang="en-US" sz="2800" dirty="0" smtClean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> </a:t>
            </a:r>
            <a:br>
              <a:rPr lang="en-US" sz="2800" dirty="0" smtClean="0">
                <a:latin typeface="Century Gothic" pitchFamily="34" charset="0"/>
              </a:rPr>
            </a:br>
            <a:endParaRPr lang="en-US" sz="28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631825" y="199697"/>
            <a:ext cx="8174718" cy="9417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/>
              <a:t>Figure 5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700" dirty="0" smtClean="0"/>
              <a:t>Percentage of students older than the median age by more than one year for students in foster care, low SES students, and all students, by grade level, grades K-9, 2009/10</a:t>
            </a:r>
            <a:endParaRPr lang="en-US" sz="1700" dirty="0" smtClean="0">
              <a:latin typeface="Century Gothic" pitchFamily="34" charset="0"/>
            </a:endParaRPr>
          </a:p>
        </p:txBody>
      </p:sp>
      <p:pic>
        <p:nvPicPr>
          <p:cNvPr id="5" name="Picture 4" descr="fig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69" y="1373053"/>
            <a:ext cx="7785101" cy="5250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6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Distribution across grade levels at the beginning of the school year for students in foster care, low SES students, and all students, 2009/10 </a:t>
            </a:r>
          </a:p>
        </p:txBody>
      </p:sp>
      <p:pic>
        <p:nvPicPr>
          <p:cNvPr id="5" name="Picture 4" descr="fig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3" y="1426025"/>
            <a:ext cx="8489521" cy="494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7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Distribution of the number of schools attended during the school year for students in foster care, low SES students, and all students, 2009/10 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4617366" y="2292290"/>
          <a:ext cx="4961467" cy="30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145843" y="2999150"/>
          <a:ext cx="4809067" cy="257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figur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518" y="1267865"/>
            <a:ext cx="7391400" cy="559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512085" y="574675"/>
            <a:ext cx="863191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8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700" dirty="0" smtClean="0">
                <a:latin typeface="Century Gothic" pitchFamily="34" charset="0"/>
              </a:rPr>
              <a:t>Percentage of students in foster care, low SES students, and all students enrolled in nontraditional public schools by type of school of enrollment, 2009/10</a:t>
            </a:r>
          </a:p>
        </p:txBody>
      </p:sp>
      <p:pic>
        <p:nvPicPr>
          <p:cNvPr id="5" name="Picture 4" descr="fig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4" y="1346199"/>
            <a:ext cx="8628634" cy="515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9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Percentage of students in foster care, low SES students, and all students by statewide school API decile rank of the school attended, 2009/10 </a:t>
            </a:r>
          </a:p>
        </p:txBody>
      </p:sp>
      <p:pic>
        <p:nvPicPr>
          <p:cNvPr id="4" name="Picture 3" descr="figur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6" y="1318984"/>
            <a:ext cx="8419217" cy="5038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10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Percentage of students in foster care, low SES students, and all students by State similar school API decile rank of the school attended, 2009/10 </a:t>
            </a:r>
          </a:p>
        </p:txBody>
      </p:sp>
      <p:pic>
        <p:nvPicPr>
          <p:cNvPr id="5" name="Picture 4" descr="figur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49" y="1295401"/>
            <a:ext cx="8303080" cy="519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4"/>
          <p:cNvSpPr>
            <a:spLocks noGrp="1"/>
          </p:cNvSpPr>
          <p:nvPr>
            <p:ph idx="1"/>
          </p:nvPr>
        </p:nvSpPr>
        <p:spPr bwMode="auto">
          <a:xfrm>
            <a:off x="1132114" y="1817688"/>
            <a:ext cx="8011886" cy="38115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sz="2400" b="1" dirty="0" smtClean="0">
                <a:solidFill>
                  <a:srgbClr val="2B447D"/>
                </a:solidFill>
                <a:latin typeface="Century Gothic" pitchFamily="34" charset="0"/>
              </a:rPr>
              <a:t>Academic achievement and education outcomes</a:t>
            </a:r>
          </a:p>
          <a:p>
            <a:pPr marL="0" indent="0"/>
            <a:r>
              <a:rPr lang="en-US" sz="2400" b="1" dirty="0" smtClean="0">
                <a:latin typeface="Century Gothic" pitchFamily="34" charset="0"/>
              </a:rPr>
              <a:t> </a:t>
            </a:r>
            <a:endParaRPr lang="en-US" sz="2400" b="1" dirty="0" smtClean="0">
              <a:solidFill>
                <a:srgbClr val="2B447D"/>
              </a:solidFill>
              <a:latin typeface="Century Gothic" pitchFamily="34" charset="0"/>
            </a:endParaRPr>
          </a:p>
        </p:txBody>
      </p:sp>
      <p:sp>
        <p:nvSpPr>
          <p:cNvPr id="32770" name="Title 5"/>
          <p:cNvSpPr>
            <a:spLocks noGrp="1"/>
          </p:cNvSpPr>
          <p:nvPr>
            <p:ph type="title"/>
          </p:nvPr>
        </p:nvSpPr>
        <p:spPr bwMode="auto">
          <a:xfrm>
            <a:off x="784225" y="835026"/>
            <a:ext cx="7902575" cy="9826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Key Findings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6645" y="2721429"/>
            <a:ext cx="58507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Students in foster care had the lowest participation rate in California’s statewide testing program.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Statewide testing showed an achievement gap for students in foster care and other at-risk student groups.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High school students in foster care had the highest dropout rate and lowest graduation rate.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11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Percentage tested by grade for students in foster care, other at risk subgroups, and all students, 2009/10 </a:t>
            </a:r>
          </a:p>
        </p:txBody>
      </p:sp>
      <p:pic>
        <p:nvPicPr>
          <p:cNvPr id="5" name="Picture 4" descr="figur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5" y="1346199"/>
            <a:ext cx="8254775" cy="5122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12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Percentage proficient or above for CST ELA results for students in foster care, other at risk subgroups, and all students, grades 2-11, 2009/10 </a:t>
            </a:r>
          </a:p>
        </p:txBody>
      </p:sp>
      <p:pic>
        <p:nvPicPr>
          <p:cNvPr id="5" name="Picture 4" descr="figur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" y="1295400"/>
            <a:ext cx="7801534" cy="524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4" y="574882"/>
            <a:ext cx="8512176" cy="566738"/>
          </a:xfrm>
        </p:spPr>
        <p:txBody>
          <a:bodyPr/>
          <a:lstStyle/>
          <a:p>
            <a:r>
              <a:rPr lang="en-US" u="sng" dirty="0" smtClean="0"/>
              <a:t>Figure 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Percentage by performance level for </a:t>
            </a:r>
            <a:r>
              <a:rPr lang="en-US" sz="1800" dirty="0" smtClean="0">
                <a:latin typeface="Century Gothic" pitchFamily="34" charset="0"/>
              </a:rPr>
              <a:t>CST ELA results for students in foster care, other at risk subgroups, and all students, grades 2-11, 2009/10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Picture 4" descr="figur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51" y="1663699"/>
            <a:ext cx="8572769" cy="4628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itchFamily="34" charset="0"/>
              </a:rPr>
              <a:t>Methodology: Matching Process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1824" y="1612900"/>
            <a:ext cx="8054974" cy="4237057"/>
          </a:xfrm>
        </p:spPr>
        <p:txBody>
          <a:bodyPr/>
          <a:lstStyle/>
          <a:p>
            <a:pPr marL="347663" indent="-3476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Data sources: CALPADS and CWS/CMS</a:t>
            </a:r>
          </a:p>
          <a:p>
            <a:pPr marL="347663" indent="-3476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6-step matching process using personal information such as first name, last name, middle name, date of birth, city of schooling, and city of residence</a:t>
            </a:r>
          </a:p>
          <a:p>
            <a:pPr marL="347663" indent="-3476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Matching rate of over 80%</a:t>
            </a:r>
          </a:p>
          <a:p>
            <a:pPr marL="347663" indent="-3476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Final matched sample of 43,140 students with an open episode in foster care during the school year (August 1, 2009 and June 1, 2010) out of about 6 million K-12 students statewide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11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14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700" dirty="0" smtClean="0">
                <a:latin typeface="Century Gothic" pitchFamily="34" charset="0"/>
              </a:rPr>
              <a:t>Percentage proficient or above for CST mathematics results for students in foster care, other at risk subgroups, and all students, grades 2-7, 2009/10 </a:t>
            </a:r>
          </a:p>
        </p:txBody>
      </p:sp>
      <p:pic>
        <p:nvPicPr>
          <p:cNvPr id="4" name="Picture 3" descr="figur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89" y="1371600"/>
            <a:ext cx="7963755" cy="519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u="sng" dirty="0" smtClean="0"/>
              <a:t>Figure 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latin typeface="Century Gothic" pitchFamily="34" charset="0"/>
              </a:rPr>
              <a:t>Percentage by performance levels for CST mathematics results for students in foster care, other at risk  subgroups, grades 2-7, 2009/10 </a:t>
            </a:r>
            <a:endParaRPr lang="en-US" sz="1800" dirty="0"/>
          </a:p>
        </p:txBody>
      </p:sp>
      <p:pic>
        <p:nvPicPr>
          <p:cNvPr id="5" name="Picture 4" descr="figur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54" y="1442353"/>
            <a:ext cx="8820830" cy="4882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16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700" dirty="0" smtClean="0">
                <a:latin typeface="Century Gothic" pitchFamily="34" charset="0"/>
              </a:rPr>
              <a:t>Percentage proficient or above for CST algebra I and II results for students in foster care, other at risk subgroups, and all students,  2009/10 </a:t>
            </a:r>
          </a:p>
        </p:txBody>
      </p:sp>
      <p:pic>
        <p:nvPicPr>
          <p:cNvPr id="6" name="Picture 5" descr="figure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3" y="1690391"/>
            <a:ext cx="8828319" cy="405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/>
          </p:nvPr>
        </p:nvSpPr>
        <p:spPr bwMode="auto">
          <a:xfrm>
            <a:off x="631826" y="574675"/>
            <a:ext cx="7565118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17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Percentage by performance levels for algebra I and II for students in foster care, other at risk subgroups, and all students, 2009/10</a:t>
            </a:r>
          </a:p>
        </p:txBody>
      </p:sp>
      <p:pic>
        <p:nvPicPr>
          <p:cNvPr id="5" name="Picture 4" descr="figur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88" y="1676399"/>
            <a:ext cx="8675585" cy="376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18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Percentage of tested Grade10 students who passed CAHSEE for students in foster care, other at-risk subgroups, and all students 2009/10</a:t>
            </a:r>
          </a:p>
        </p:txBody>
      </p:sp>
      <p:pic>
        <p:nvPicPr>
          <p:cNvPr id="5" name="Picture 4" descr="figure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9" y="1502229"/>
            <a:ext cx="8246511" cy="4855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19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Single-year dropout rate for students in foster care, other at-risk subgroups, and all students, grades 9-12, 2009/10 </a:t>
            </a:r>
          </a:p>
        </p:txBody>
      </p:sp>
      <p:pic>
        <p:nvPicPr>
          <p:cNvPr id="5" name="Picture 4" descr="figure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3" y="1371598"/>
            <a:ext cx="8096347" cy="533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20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Single-year dropout rate by grade for students in foster care, other at-risk subgroups, and all students, grades 9-12, 2009/10 </a:t>
            </a:r>
          </a:p>
        </p:txBody>
      </p:sp>
      <p:pic>
        <p:nvPicPr>
          <p:cNvPr id="5" name="Picture 4" descr="figure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" y="1523999"/>
            <a:ext cx="8054975" cy="5084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21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Grade 12 graduation rate for students in foster care, other a- risk subgroups, and all students, 2009/10 </a:t>
            </a:r>
          </a:p>
        </p:txBody>
      </p:sp>
      <p:pic>
        <p:nvPicPr>
          <p:cNvPr id="5" name="Picture 4" descr="figure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8" y="1442357"/>
            <a:ext cx="7647215" cy="510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4151" y="1835464"/>
            <a:ext cx="6007748" cy="4010201"/>
          </a:xfrm>
        </p:spPr>
        <p:txBody>
          <a:bodyPr/>
          <a:lstStyle/>
          <a:p>
            <a:r>
              <a:rPr lang="en-US" i="1" dirty="0" smtClean="0"/>
              <a:t>Addressing the Invisible Achievement Gap —Areas of Focus for Improving Education Outcomes for California Students in Foster Care </a:t>
            </a:r>
            <a:r>
              <a:rPr lang="en-US" b="1" dirty="0" smtClean="0"/>
              <a:t>(November 2013)</a:t>
            </a:r>
          </a:p>
          <a:p>
            <a:r>
              <a:rPr lang="en-US" dirty="0" smtClean="0"/>
              <a:t> </a:t>
            </a:r>
          </a:p>
          <a:p>
            <a:r>
              <a:rPr lang="en-US" i="1" dirty="0" smtClean="0"/>
              <a:t>The Invisible Achievement Gap, Part 2       —How the Foster-Care Experiences of California Public School Students Are Associated With Their Education Outcomes </a:t>
            </a:r>
            <a:r>
              <a:rPr lang="en-US" b="1" dirty="0" smtClean="0"/>
              <a:t>(2014)</a:t>
            </a:r>
            <a:r>
              <a:rPr lang="en-US" b="1" i="1" dirty="0" smtClean="0"/>
              <a:t>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3967" y="852488"/>
            <a:ext cx="7902832" cy="98297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586B7A"/>
                </a:solidFill>
                <a:latin typeface="Calibri (Headings)"/>
                <a:cs typeface="Calibri (Headings)"/>
              </a:rPr>
              <a:t>What’s Next?</a:t>
            </a:r>
            <a:endParaRPr lang="en-US" sz="3600" b="1" dirty="0">
              <a:solidFill>
                <a:srgbClr val="586B7A"/>
              </a:solidFill>
              <a:latin typeface="Calibri (Headings)"/>
              <a:cs typeface="Calibri (Headings)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84225" y="1511300"/>
            <a:ext cx="8567738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 bwMode="auto">
          <a:xfrm>
            <a:off x="784225" y="852488"/>
            <a:ext cx="7902575" cy="9826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For copies of the report:</a:t>
            </a:r>
          </a:p>
        </p:txBody>
      </p:sp>
      <p:sp>
        <p:nvSpPr>
          <p:cNvPr id="52226" name="Content Placeholder 4"/>
          <p:cNvSpPr>
            <a:spLocks noGrp="1"/>
          </p:cNvSpPr>
          <p:nvPr>
            <p:ph idx="1"/>
          </p:nvPr>
        </p:nvSpPr>
        <p:spPr bwMode="auto">
          <a:xfrm>
            <a:off x="2875645" y="3037119"/>
            <a:ext cx="6007100" cy="10060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buFont typeface="Arial" pitchFamily="34" charset="0"/>
              <a:buNone/>
            </a:pPr>
            <a:r>
              <a:rPr lang="en-US" sz="7200" b="1" dirty="0" smtClean="0">
                <a:latin typeface="Century Gothic" pitchFamily="34" charset="0"/>
              </a:rPr>
              <a:t>www.cftl.org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1"/>
          <p:cNvSpPr>
            <a:spLocks noGrp="1"/>
          </p:cNvSpPr>
          <p:nvPr>
            <p:ph idx="1"/>
          </p:nvPr>
        </p:nvSpPr>
        <p:spPr bwMode="auto">
          <a:xfrm>
            <a:off x="3152397" y="2068287"/>
            <a:ext cx="5991603" cy="3453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indent="-347663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By the numbers—the distribution of       where students in foster care attend school</a:t>
            </a:r>
          </a:p>
          <a:p>
            <a:pPr marL="347663" indent="-347663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Key findings about the demographic       and school characteristics of students         in foster care </a:t>
            </a:r>
          </a:p>
          <a:p>
            <a:pPr marL="347663" indent="-347663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Key findings about the academic achievement and education outcomes     of students in foster care </a:t>
            </a:r>
            <a:endParaRPr lang="en-US" sz="2000" dirty="0" smtClean="0">
              <a:solidFill>
                <a:srgbClr val="2B447D"/>
              </a:solidFill>
              <a:latin typeface="Century Gothic" pitchFamily="34" charset="0"/>
            </a:endParaRP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 smtClean="0">
              <a:solidFill>
                <a:srgbClr val="2B447D"/>
              </a:solidFill>
              <a:latin typeface="Century Gothic" pitchFamily="34" charset="0"/>
            </a:endParaRPr>
          </a:p>
          <a:p>
            <a:pPr fontAlgn="base">
              <a:buFont typeface="Arial" pitchFamily="34" charset="0"/>
              <a:buChar char="•"/>
            </a:pPr>
            <a:endParaRPr lang="en-US" sz="2400" dirty="0" smtClean="0">
              <a:latin typeface="Century Gothic" pitchFamily="34" charset="0"/>
            </a:endParaRPr>
          </a:p>
          <a:p>
            <a:pPr fontAlgn="base">
              <a:buFont typeface="Arial" pitchFamily="34" charset="0"/>
              <a:buChar char="•"/>
            </a:pPr>
            <a:endParaRPr lang="en-US" sz="2400" dirty="0" smtClean="0">
              <a:latin typeface="Century Gothic" pitchFamily="34" charset="0"/>
            </a:endParaRPr>
          </a:p>
          <a:p>
            <a:pPr marL="457200" indent="-457200" fontAlgn="base"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  <a:p>
            <a:pPr marL="457200" indent="-457200" fontAlgn="base"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25" y="185320"/>
            <a:ext cx="7902575" cy="16171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ea typeface="+mj-ea"/>
              </a:rPr>
              <a:t>The Invisible Achievement Gap:</a:t>
            </a:r>
            <a:br>
              <a:rPr lang="en-US" sz="2800" b="1" dirty="0" smtClean="0">
                <a:ea typeface="+mj-ea"/>
              </a:rPr>
            </a:br>
            <a:r>
              <a:rPr lang="en-US" sz="2800" b="1" dirty="0" smtClean="0">
                <a:ea typeface="+mj-ea"/>
              </a:rPr>
              <a:t>Education Outcomes of Students in        Foster Care in California’s Public Schools</a:t>
            </a:r>
            <a:endParaRPr lang="en-US" sz="2800" b="1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Century Gothic" pitchFamily="34" charset="0"/>
              </a:rPr>
              <a:t> Distribution by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824" y="1816387"/>
            <a:ext cx="355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Figure 1. Distribution of students in foster care by district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Screen Shot 2013-10-11 at 10.11.3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4" y="2616200"/>
            <a:ext cx="3887624" cy="2336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83118" y="1556657"/>
            <a:ext cx="4960882" cy="3888828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193 (18%) school districts had no students in foster care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659 (63%) school districts had between 1-49 students in foster care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2/3 of students in foster care were enrolled in 10% of the school districts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81% of students in foster care were enrolled in 19% of the school districts</a:t>
            </a:r>
          </a:p>
          <a:p>
            <a:pPr>
              <a:buClr>
                <a:schemeClr val="tx1"/>
              </a:buClr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553120" y="533403"/>
            <a:ext cx="8590880" cy="594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400" u="sng" dirty="0" smtClean="0">
                <a:latin typeface="Century Gothic" pitchFamily="34" charset="0"/>
              </a:rPr>
              <a:t>Table 2</a:t>
            </a:r>
            <a:r>
              <a:rPr lang="en-US" sz="2400" dirty="0" smtClean="0">
                <a:latin typeface="Century Gothic" pitchFamily="34" charset="0"/>
              </a:rPr>
              <a:t/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Ten Districts with the Most Students in Foster Care </a:t>
            </a:r>
          </a:p>
        </p:txBody>
      </p:sp>
      <p:pic>
        <p:nvPicPr>
          <p:cNvPr id="6" name="Picture 5" descr="table2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415143" y="1382486"/>
            <a:ext cx="6139543" cy="488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4"/>
          <p:cNvSpPr>
            <a:spLocks noGrp="1"/>
          </p:cNvSpPr>
          <p:nvPr>
            <p:ph idx="1"/>
          </p:nvPr>
        </p:nvSpPr>
        <p:spPr bwMode="auto">
          <a:xfrm>
            <a:off x="2519862" y="1687286"/>
            <a:ext cx="6464300" cy="401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buFont typeface="Arial" pitchFamily="34" charset="0"/>
              <a:buNone/>
            </a:pPr>
            <a:r>
              <a:rPr lang="en-US" sz="2400" b="1" dirty="0" smtClean="0">
                <a:latin typeface="Century Gothic" pitchFamily="34" charset="0"/>
              </a:rPr>
              <a:t>Demographic and school characteristics of students in foster care</a:t>
            </a:r>
          </a:p>
          <a:p>
            <a:pPr fontAlgn="base">
              <a:buFont typeface="Arial" pitchFamily="34" charset="0"/>
              <a:buNone/>
            </a:pPr>
            <a:endParaRPr lang="en-US" sz="3400" dirty="0" smtClean="0">
              <a:latin typeface="Century Gothic" pitchFamily="34" charset="0"/>
            </a:endParaRPr>
          </a:p>
          <a:p>
            <a:pPr fontAlgn="base">
              <a:buFont typeface="Arial" pitchFamily="34" charset="0"/>
              <a:buNone/>
            </a:pPr>
            <a:endParaRPr lang="en-US" sz="3400" dirty="0" smtClean="0">
              <a:latin typeface="Century Gothic" pitchFamily="34" charset="0"/>
            </a:endParaRPr>
          </a:p>
          <a:p>
            <a:pPr fontAlgn="base">
              <a:buFont typeface="Arial" pitchFamily="34" charset="0"/>
              <a:buNone/>
            </a:pPr>
            <a:endParaRPr lang="en-US" sz="3400" dirty="0" smtClean="0">
              <a:latin typeface="Century Gothic" pitchFamily="34" charset="0"/>
            </a:endParaRPr>
          </a:p>
          <a:p>
            <a:pPr fontAlgn="base">
              <a:buFont typeface="Arial" pitchFamily="34" charset="0"/>
              <a:buNone/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 bwMode="auto">
          <a:xfrm>
            <a:off x="784225" y="852488"/>
            <a:ext cx="7902575" cy="9826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Key Findings </a:t>
            </a:r>
            <a:endParaRPr lang="en-US" b="1" dirty="0" smtClean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6047" y="2561894"/>
            <a:ext cx="580554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Students in foster care constituted an      at-risk subgroup that was distinct from    low SES students.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Students in foster care were more likely    to change schools during the school year.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Students in foster care were more likely than the general population of students  to be enrolled in the lowest-performing schools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8054975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2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Distribution of students in foster care, low SES students, and all students by gender and race/ethnicity, 2009/10 </a:t>
            </a:r>
          </a:p>
        </p:txBody>
      </p:sp>
      <p:pic>
        <p:nvPicPr>
          <p:cNvPr id="5" name="Picture 4" descr="Screen Shot 2013-10-11 at 10.15.3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4" y="1397000"/>
            <a:ext cx="8512175" cy="5386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631825" y="574675"/>
            <a:ext cx="6661604" cy="566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3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Percentage of students by program eligibility for students in foster care, low SES students, and all students, 2009/10</a:t>
            </a:r>
          </a:p>
        </p:txBody>
      </p:sp>
      <p:pic>
        <p:nvPicPr>
          <p:cNvPr id="4" name="Picture 3" descr="Screen Shot 2013-10-11 at 10.19.0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4" y="1306282"/>
            <a:ext cx="8054976" cy="538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title"/>
          </p:nvPr>
        </p:nvSpPr>
        <p:spPr bwMode="auto">
          <a:xfrm>
            <a:off x="533405" y="206829"/>
            <a:ext cx="8610596" cy="9345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800" u="sng" dirty="0" smtClean="0">
                <a:latin typeface="Century Gothic" pitchFamily="34" charset="0"/>
              </a:rPr>
              <a:t>Figure 4  </a:t>
            </a:r>
            <a:r>
              <a:rPr lang="en-US" sz="1800" dirty="0" smtClean="0">
                <a:latin typeface="Century Gothic" pitchFamily="34" charset="0"/>
              </a:rPr>
              <a:t/>
            </a:r>
            <a:br>
              <a:rPr lang="en-US" sz="1800" dirty="0" smtClean="0">
                <a:latin typeface="Century Gothic" pitchFamily="34" charset="0"/>
              </a:rPr>
            </a:br>
            <a:r>
              <a:rPr lang="en-US" sz="1800" dirty="0" smtClean="0">
                <a:latin typeface="Century Gothic" pitchFamily="34" charset="0"/>
              </a:rPr>
              <a:t>Percentage of students with disability by IDEA disability category for students in foster care, low SES students, and all students, 2009/10 </a:t>
            </a:r>
          </a:p>
        </p:txBody>
      </p:sp>
      <p:pic>
        <p:nvPicPr>
          <p:cNvPr id="6" name="Picture 5" descr="Screen Shot 2013-10-11 at 10.23.0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1447800"/>
            <a:ext cx="66040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WestEd-Powerpoint-Template">
  <a:themeElements>
    <a:clrScheme name="WestEd General Powerpoint Color Theme">
      <a:dk1>
        <a:srgbClr val="586B7A"/>
      </a:dk1>
      <a:lt1>
        <a:srgbClr val="D8E6E8"/>
      </a:lt1>
      <a:dk2>
        <a:srgbClr val="2B447D"/>
      </a:dk2>
      <a:lt2>
        <a:srgbClr val="EEECE1"/>
      </a:lt2>
      <a:accent1>
        <a:srgbClr val="4F81BD"/>
      </a:accent1>
      <a:accent2>
        <a:srgbClr val="5D9B97"/>
      </a:accent2>
      <a:accent3>
        <a:srgbClr val="93B255"/>
      </a:accent3>
      <a:accent4>
        <a:srgbClr val="4CA269"/>
      </a:accent4>
      <a:accent5>
        <a:srgbClr val="A0A477"/>
      </a:accent5>
      <a:accent6>
        <a:srgbClr val="C39337"/>
      </a:accent6>
      <a:hlink>
        <a:srgbClr val="00005E"/>
      </a:hlink>
      <a:folHlink>
        <a:srgbClr val="0B8058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REL West PPT Template.8.23.12">
  <a:themeElements>
    <a:clrScheme name="Custom 20">
      <a:dk1>
        <a:srgbClr val="4A322E"/>
      </a:dk1>
      <a:lt1>
        <a:sysClr val="window" lastClr="FFFFFF"/>
      </a:lt1>
      <a:dk2>
        <a:srgbClr val="034985"/>
      </a:dk2>
      <a:lt2>
        <a:srgbClr val="6694B7"/>
      </a:lt2>
      <a:accent1>
        <a:srgbClr val="1A3B65"/>
      </a:accent1>
      <a:accent2>
        <a:srgbClr val="A0CC94"/>
      </a:accent2>
      <a:accent3>
        <a:srgbClr val="257622"/>
      </a:accent3>
      <a:accent4>
        <a:srgbClr val="376EAB"/>
      </a:accent4>
      <a:accent5>
        <a:srgbClr val="D5E7D1"/>
      </a:accent5>
      <a:accent6>
        <a:srgbClr val="2272A8"/>
      </a:accent6>
      <a:hlink>
        <a:srgbClr val="2CA6B8"/>
      </a:hlink>
      <a:folHlink>
        <a:srgbClr val="819B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WestEd-Powerpoint-Template</Template>
  <TotalTime>8391</TotalTime>
  <Words>1089</Words>
  <Application>Microsoft Macintosh PowerPoint</Application>
  <PresentationFormat>On-screen Show (4:3)</PresentationFormat>
  <Paragraphs>106</Paragraphs>
  <Slides>29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WestEd-Powerpoint-Template</vt:lpstr>
      <vt:lpstr>2_REL West PPT Template.8.23.12</vt:lpstr>
      <vt:lpstr>The Invisible Achievement Gap    October 17, 2013   </vt:lpstr>
      <vt:lpstr>Methodology: Matching Process</vt:lpstr>
      <vt:lpstr>The Invisible Achievement Gap: Education Outcomes of Students in        Foster Care in California’s Public Schools</vt:lpstr>
      <vt:lpstr> Distribution by District</vt:lpstr>
      <vt:lpstr>Table 2 Ten Districts with the Most Students in Foster Care </vt:lpstr>
      <vt:lpstr>Key Findings </vt:lpstr>
      <vt:lpstr>Figure 2 Distribution of students in foster care, low SES students, and all students by gender and race/ethnicity, 2009/10 </vt:lpstr>
      <vt:lpstr>Figure 3 Percentage of students by program eligibility for students in foster care, low SES students, and all students, 2009/10</vt:lpstr>
      <vt:lpstr>Figure 4   Percentage of students with disability by IDEA disability category for students in foster care, low SES students, and all students, 2009/10 </vt:lpstr>
      <vt:lpstr>Figure 5 Percentage of students older than the median age by more than one year for students in foster care, low SES students, and all students, by grade level, grades K-9, 2009/10</vt:lpstr>
      <vt:lpstr>Figure 6 Distribution across grade levels at the beginning of the school year for students in foster care, low SES students, and all students, 2009/10 </vt:lpstr>
      <vt:lpstr>Figure 7 Distribution of the number of schools attended during the school year for students in foster care, low SES students, and all students, 2009/10 </vt:lpstr>
      <vt:lpstr>Figure 8 Percentage of students in foster care, low SES students, and all students enrolled in nontraditional public schools by type of school of enrollment, 2009/10</vt:lpstr>
      <vt:lpstr>Figure 9 Percentage of students in foster care, low SES students, and all students by statewide school API decile rank of the school attended, 2009/10 </vt:lpstr>
      <vt:lpstr>Figure 10 Percentage of students in foster care, low SES students, and all students by State similar school API decile rank of the school attended, 2009/10 </vt:lpstr>
      <vt:lpstr>Key Findings</vt:lpstr>
      <vt:lpstr>Figure 11 Percentage tested by grade for students in foster care, other at risk subgroups, and all students, 2009/10 </vt:lpstr>
      <vt:lpstr>Figure 12 Percentage proficient or above for CST ELA results for students in foster care, other at risk subgroups, and all students, grades 2-11, 2009/10 </vt:lpstr>
      <vt:lpstr>Figure 13 Percentage by performance level for CST ELA results for students in foster care, other at risk subgroups, and all students, grades 2-11, 2009/10  </vt:lpstr>
      <vt:lpstr>Figure 14 Percentage proficient or above for CST mathematics results for students in foster care, other at risk subgroups, and all students, grades 2-7, 2009/10 </vt:lpstr>
      <vt:lpstr>Figure 15 Percentage by performance levels for CST mathematics results for students in foster care, other at risk  subgroups, grades 2-7, 2009/10 </vt:lpstr>
      <vt:lpstr>Figure 16 Percentage proficient or above for CST algebra I and II results for students in foster care, other at risk subgroups, and all students,  2009/10 </vt:lpstr>
      <vt:lpstr>Figure 17 Percentage by performance levels for algebra I and II for students in foster care, other at risk subgroups, and all students, 2009/10</vt:lpstr>
      <vt:lpstr>Figure 18 Percentage of tested Grade10 students who passed CAHSEE for students in foster care, other at-risk subgroups, and all students 2009/10</vt:lpstr>
      <vt:lpstr>Figure 19 Single-year dropout rate for students in foster care, other at-risk subgroups, and all students, grades 9-12, 2009/10 </vt:lpstr>
      <vt:lpstr>Figure 20 Single-year dropout rate by grade for students in foster care, other at-risk subgroups, and all students, grades 9-12, 2009/10 </vt:lpstr>
      <vt:lpstr>Figure 21 Grade 12 graduation rate for students in foster care, other a- risk subgroups, and all students, 2009/10 </vt:lpstr>
      <vt:lpstr>What’s Next?</vt:lpstr>
      <vt:lpstr>For copies of the report: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Graph Page 1 of 3</dc:title>
  <dc:creator>Stacey Kyle</dc:creator>
  <cp:lastModifiedBy>Tanicia Bell</cp:lastModifiedBy>
  <cp:revision>317</cp:revision>
  <cp:lastPrinted>2013-10-11T18:03:09Z</cp:lastPrinted>
  <dcterms:created xsi:type="dcterms:W3CDTF">2014-05-05T19:32:46Z</dcterms:created>
  <dcterms:modified xsi:type="dcterms:W3CDTF">2014-05-05T19:33:30Z</dcterms:modified>
</cp:coreProperties>
</file>